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6" r:id="rId3"/>
    <p:sldId id="257" r:id="rId4"/>
    <p:sldId id="273" r:id="rId5"/>
    <p:sldId id="258" r:id="rId6"/>
    <p:sldId id="261" r:id="rId7"/>
    <p:sldId id="260" r:id="rId8"/>
    <p:sldId id="275" r:id="rId9"/>
    <p:sldId id="276" r:id="rId10"/>
    <p:sldId id="274" r:id="rId11"/>
    <p:sldId id="277" r:id="rId12"/>
    <p:sldId id="278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36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71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2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3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38BD-47A4-4E3A-9671-A1F19F99D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windfarms.ne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windfarms.ne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568F-611D-1E0E-41F2-9C99585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005116"/>
            <a:ext cx="7766936" cy="1259611"/>
          </a:xfrm>
        </p:spPr>
        <p:txBody>
          <a:bodyPr/>
          <a:lstStyle/>
          <a:p>
            <a:r>
              <a:rPr lang="en-US" dirty="0"/>
              <a:t>New Jersey Sire Stakes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D10F-877A-5480-1554-E61F2497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942" y="4027975"/>
            <a:ext cx="7766936" cy="249774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BREEDERS GUIDE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69F4CD-F9D9-6D45-BCF7-50DD8A83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0" y="179875"/>
            <a:ext cx="8953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B640-B083-70E3-6902-E9CBB9A6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The Arsenal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2012, P, 3, 1:49.1M $1,035,898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American Ideal – </a:t>
            </a:r>
            <a:r>
              <a:rPr lang="en-US" sz="2200" dirty="0" err="1">
                <a:solidFill>
                  <a:schemeClr val="tx1"/>
                </a:solidFill>
              </a:rPr>
              <a:t>Ladyotra</a:t>
            </a:r>
            <a:r>
              <a:rPr lang="en-US" sz="2200" dirty="0">
                <a:solidFill>
                  <a:schemeClr val="tx1"/>
                </a:solidFill>
              </a:rPr>
              <a:t> – On The Road Again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n The Arsenal">
            <a:extLst>
              <a:ext uri="{FF2B5EF4-FFF2-40B4-BE49-F238E27FC236}">
                <a16:creationId xmlns:a16="http://schemas.microsoft.com/office/drawing/2014/main" id="{BE4236C3-DE60-3615-F12A-73D3DCDC7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02" y="1818842"/>
            <a:ext cx="295313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DF0EB-C53B-4E75-796C-488E7CB27663}"/>
              </a:ext>
            </a:extLst>
          </p:cNvPr>
          <p:cNvSpPr txBox="1"/>
          <p:nvPr/>
        </p:nvSpPr>
        <p:spPr>
          <a:xfrm>
            <a:off x="1396576" y="5934670"/>
            <a:ext cx="715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STANDING AT SUNSET RIDGE EQUINE</a:t>
            </a:r>
          </a:p>
          <a:p>
            <a:pPr algn="ctr"/>
            <a:r>
              <a:rPr lang="en-US" dirty="0"/>
              <a:t>Cream Ridge, New Jersey</a:t>
            </a:r>
          </a:p>
          <a:p>
            <a:pPr algn="ctr"/>
            <a:r>
              <a:rPr lang="en-US" dirty="0"/>
              <a:t>2025 Fee  $2,500</a:t>
            </a:r>
          </a:p>
        </p:txBody>
      </p:sp>
    </p:spTree>
    <p:extLst>
      <p:ext uri="{BB962C8B-B14F-4D97-AF65-F5344CB8AC3E}">
        <p14:creationId xmlns:p14="http://schemas.microsoft.com/office/powerpoint/2010/main" val="403932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C821-FCB9-B207-9641-CCF79E2A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0909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Shepherd One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2008,P,5, Q1:58.4 F, $6,276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Art Major – Cajun </a:t>
            </a:r>
            <a:r>
              <a:rPr lang="en-US" sz="1600" dirty="0" err="1">
                <a:solidFill>
                  <a:schemeClr val="tx1"/>
                </a:solidFill>
              </a:rPr>
              <a:t>Silklace</a:t>
            </a:r>
            <a:r>
              <a:rPr lang="en-US" sz="1600" dirty="0">
                <a:solidFill>
                  <a:schemeClr val="tx1"/>
                </a:solidFill>
              </a:rPr>
              <a:t> - </a:t>
            </a:r>
            <a:r>
              <a:rPr lang="en-US" sz="1600" dirty="0" err="1">
                <a:solidFill>
                  <a:schemeClr val="tx1"/>
                </a:solidFill>
              </a:rPr>
              <a:t>Laag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F9FC746-CF04-0E75-41A2-4764B65CD8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1551709"/>
            <a:ext cx="714894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C4554-9C4C-E5AF-678E-677FCEC27F2F}"/>
              </a:ext>
            </a:extLst>
          </p:cNvPr>
          <p:cNvSpPr txBox="1"/>
          <p:nvPr/>
        </p:nvSpPr>
        <p:spPr>
          <a:xfrm>
            <a:off x="1884218" y="5504872"/>
            <a:ext cx="6645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STANDING AT BIRCH CREEK FARM</a:t>
            </a:r>
          </a:p>
          <a:p>
            <a:pPr algn="ctr"/>
            <a:r>
              <a:rPr lang="en-US" dirty="0"/>
              <a:t>Cream Ridge, New Jersey </a:t>
            </a:r>
          </a:p>
          <a:p>
            <a:pPr algn="ctr"/>
            <a:r>
              <a:rPr lang="en-US" dirty="0"/>
              <a:t>2025 Fee - Private</a:t>
            </a:r>
          </a:p>
        </p:txBody>
      </p:sp>
    </p:spTree>
    <p:extLst>
      <p:ext uri="{BB962C8B-B14F-4D97-AF65-F5344CB8AC3E}">
        <p14:creationId xmlns:p14="http://schemas.microsoft.com/office/powerpoint/2010/main" val="396300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4EC5-AC55-A01E-C130-323BF891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Mysterious Moment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, P, 10, 1:51.0 M $471,887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Western – Lover’s Talk – Life Sign</a:t>
            </a: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horse running on a track&#10;&#10;AI-generated content may be incorrect.">
            <a:extLst>
              <a:ext uri="{FF2B5EF4-FFF2-40B4-BE49-F238E27FC236}">
                <a16:creationId xmlns:a16="http://schemas.microsoft.com/office/drawing/2014/main" id="{6E7B90EC-4A8B-F97B-F80E-5D3F60CF3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-18125" r="-3770" b="18125"/>
          <a:stretch/>
        </p:blipFill>
        <p:spPr>
          <a:xfrm>
            <a:off x="3484446" y="1043709"/>
            <a:ext cx="3185146" cy="43503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A8692-D4A9-CF18-B10D-4BB10AD52858}"/>
              </a:ext>
            </a:extLst>
          </p:cNvPr>
          <p:cNvSpPr txBox="1"/>
          <p:nvPr/>
        </p:nvSpPr>
        <p:spPr>
          <a:xfrm>
            <a:off x="3001819" y="5726545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STANDING AT DORIS LAIL FARM</a:t>
            </a:r>
          </a:p>
          <a:p>
            <a:pPr algn="ctr"/>
            <a:r>
              <a:rPr lang="en-US" dirty="0"/>
              <a:t>2025 Fee - Private</a:t>
            </a:r>
          </a:p>
        </p:txBody>
      </p:sp>
    </p:spTree>
    <p:extLst>
      <p:ext uri="{BB962C8B-B14F-4D97-AF65-F5344CB8AC3E}">
        <p14:creationId xmlns:p14="http://schemas.microsoft.com/office/powerpoint/2010/main" val="166921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4618-3CF5-61AF-DA7D-FA4CA54E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02" y="0"/>
            <a:ext cx="8596668" cy="20966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rgbClr val="1F3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Perfect Sting</a:t>
            </a:r>
            <a:br>
              <a:rPr lang="en-US" sz="3600" i="0" dirty="0">
                <a:solidFill>
                  <a:srgbClr val="1F3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Pacer 3, 1:48.1M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($1,808,147)</a:t>
            </a:r>
            <a:b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 B Miki-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Shebestingin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-Bettor’s Delight</a:t>
            </a:r>
            <a:b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Time Breeders Crown Champion 2020 ( 2 year old) 2021 ( 3 year old). Leading Purse Money Earner in 2021 with earnings of $1,273,847. </a:t>
            </a:r>
            <a:b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was named the Dan Patch 2 year old pacer of the year in 2020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solidFill>
                  <a:srgbClr val="1F3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419390-A01E-8693-083E-44BE0E841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76" y="2096655"/>
            <a:ext cx="7632369" cy="37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71E06-A878-A3A9-FE6F-0F1C25505D74}"/>
              </a:ext>
            </a:extLst>
          </p:cNvPr>
          <p:cNvSpPr txBox="1"/>
          <p:nvPr/>
        </p:nvSpPr>
        <p:spPr>
          <a:xfrm>
            <a:off x="1222251" y="5894965"/>
            <a:ext cx="7878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STANDING AT DEO VOLENTE FARM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www.deovolentefarms.com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2025 Fee $10,000</a:t>
            </a:r>
          </a:p>
        </p:txBody>
      </p:sp>
    </p:spTree>
    <p:extLst>
      <p:ext uri="{BB962C8B-B14F-4D97-AF65-F5344CB8AC3E}">
        <p14:creationId xmlns:p14="http://schemas.microsoft.com/office/powerpoint/2010/main" val="20768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F4C8-FF19-DEDB-7039-1777E553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91" y="-41565"/>
            <a:ext cx="8599054" cy="1362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Ecurie D DK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($1,514,969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Infi6, 1:49.1 M  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Infinitif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To Soon - Muscles Yankee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May of 2022, in his first start of the year, he won the Cutler Memorial at the Meadowlands in 1:49.1 – a world record and the fastest mile ever trotted in May in harness racing history.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11CA26-472C-A925-B4D2-72F6F42BF5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6" y="1403927"/>
            <a:ext cx="7666182" cy="43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216E6F-FFA8-6B83-3A28-F76B016FBD91}"/>
              </a:ext>
            </a:extLst>
          </p:cNvPr>
          <p:cNvSpPr txBox="1"/>
          <p:nvPr/>
        </p:nvSpPr>
        <p:spPr>
          <a:xfrm>
            <a:off x="1588656" y="5934670"/>
            <a:ext cx="7666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STANDING AT SOUTHWIND FARM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www.southwindfarms.net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2025 Fee - $7,500</a:t>
            </a:r>
          </a:p>
        </p:txBody>
      </p:sp>
    </p:spTree>
    <p:extLst>
      <p:ext uri="{BB962C8B-B14F-4D97-AF65-F5344CB8AC3E}">
        <p14:creationId xmlns:p14="http://schemas.microsoft.com/office/powerpoint/2010/main" val="25105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5555-EDEF-0980-C1E7-645CAB32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96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Bettors Wish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P, 4, 1:47.3M  ($2,601,233)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Bettor’s Delight - Lifetime Star - Western Ideal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A4A35A-E189-A7A2-9660-9B8C2A64C9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64" y="1191491"/>
            <a:ext cx="6074794" cy="41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9E3248-3BC6-0E34-16F2-D3630A2BEFE9}"/>
              </a:ext>
            </a:extLst>
          </p:cNvPr>
          <p:cNvSpPr txBox="1"/>
          <p:nvPr/>
        </p:nvSpPr>
        <p:spPr>
          <a:xfrm>
            <a:off x="2056976" y="5541818"/>
            <a:ext cx="583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Standing at Southwind Farm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www.southwindfarms.net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Fee - $7,500</a:t>
            </a:r>
          </a:p>
        </p:txBody>
      </p:sp>
    </p:spTree>
    <p:extLst>
      <p:ext uri="{BB962C8B-B14F-4D97-AF65-F5344CB8AC3E}">
        <p14:creationId xmlns:p14="http://schemas.microsoft.com/office/powerpoint/2010/main" val="42011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39D0-8BB5-16AC-42EE-07D3AD14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854" y="69562"/>
            <a:ext cx="7721601" cy="1556038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Muscle Hill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1:53.3, 3, 1:50.1-'09 ($3,266,835)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Muscles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Yankee – Yankee Blondie – American Winner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#1 trotting sire, he led in all-age money-earnings again in 2020, with the winners of over $9.6-million. He has been the leading sire for the fifth year in a row, from 2016 to 2020.</a:t>
            </a:r>
            <a:br>
              <a:rPr lang="en-US" sz="13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ECC7ED-0CEB-1337-88FD-EA55FFDC1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2" y="1549135"/>
            <a:ext cx="7181850" cy="40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888B6-8BD9-0FDE-B03D-708DF8331D70}"/>
              </a:ext>
            </a:extLst>
          </p:cNvPr>
          <p:cNvSpPr txBox="1"/>
          <p:nvPr/>
        </p:nvSpPr>
        <p:spPr>
          <a:xfrm>
            <a:off x="2521239" y="558376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STANDING AT SOUTHWIND FARM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www.southwindfarms.net</a:t>
            </a:r>
            <a:endParaRPr lang="en-US" sz="2400" dirty="0"/>
          </a:p>
          <a:p>
            <a:pPr algn="ctr"/>
            <a:r>
              <a:rPr lang="en-US" sz="2400" dirty="0"/>
              <a:t>Private Treaty</a:t>
            </a:r>
          </a:p>
        </p:txBody>
      </p:sp>
    </p:spTree>
    <p:extLst>
      <p:ext uri="{BB962C8B-B14F-4D97-AF65-F5344CB8AC3E}">
        <p14:creationId xmlns:p14="http://schemas.microsoft.com/office/powerpoint/2010/main" val="131398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75D2-0CC1-108B-BA14-D36B0AC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36" y="9750"/>
            <a:ext cx="7943274" cy="1717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Tactical Landing</a:t>
            </a:r>
            <a:b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3, 1:50.2 M ($812,300)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Bay 2015 • Muscle Hill 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</a:rPr>
              <a:t>-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Southwind Serena –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Varenne</a:t>
            </a:r>
            <a:b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r>
              <a:rPr lang="en-US" sz="13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In 2018 at three, winner of his elimination and $500,000 Final of the Breeders Crown, the $350,000 TVG Trot Final, Bluegrass Stakes, an elimination of the Hambletonian, an elimination of the Kentucky Futurity, and a leg of the Kentucky Sires Stakes. 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3B8936-2D58-B433-5A5D-16739A4ED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0" y="1614416"/>
            <a:ext cx="5846619" cy="39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C80B3-BDFA-533E-6415-416A2DE87960}"/>
              </a:ext>
            </a:extLst>
          </p:cNvPr>
          <p:cNvSpPr txBox="1"/>
          <p:nvPr/>
        </p:nvSpPr>
        <p:spPr>
          <a:xfrm>
            <a:off x="2641600" y="5644770"/>
            <a:ext cx="6012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STANDING AT SOUTHWIND FARM</a:t>
            </a:r>
            <a:br>
              <a:rPr lang="en-US" sz="2000" dirty="0"/>
            </a:br>
            <a:r>
              <a:rPr lang="en-US" sz="1800" dirty="0"/>
              <a:t>www.southwindfarms.net</a:t>
            </a:r>
          </a:p>
          <a:p>
            <a:pPr algn="ctr"/>
            <a:r>
              <a:rPr lang="en-US" sz="1800" dirty="0"/>
              <a:t>2025 Fee $25,000</a:t>
            </a:r>
            <a:endParaRPr lang="en-US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4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0457-D42E-FD85-73D9-FCB140DC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91" y="0"/>
            <a:ext cx="8903854" cy="1801091"/>
          </a:xfrm>
        </p:spPr>
        <p:txBody>
          <a:bodyPr>
            <a:normAutofit/>
          </a:bodyPr>
          <a:lstStyle/>
          <a:p>
            <a:pPr algn="ctr"/>
            <a:r>
              <a:rPr lang="en-US" sz="4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Walner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3, 1:50.2 M ($567,652)Bay 2014 •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Chapter Seven – Random Destiny - Ken Warkentin</a:t>
            </a:r>
            <a:endParaRPr lang="en-US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5AC68F-28E3-8DA1-3D35-1ECC4CB86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27" y="1727385"/>
            <a:ext cx="6531182" cy="43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D8AA3-E27F-DED1-BDCE-54C00B3AE822}"/>
              </a:ext>
            </a:extLst>
          </p:cNvPr>
          <p:cNvSpPr txBox="1"/>
          <p:nvPr/>
        </p:nvSpPr>
        <p:spPr>
          <a:xfrm>
            <a:off x="637309" y="1237918"/>
            <a:ext cx="967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winner of 9 of 10 career starts, including 7 of 8 at two, highlighted by the Breeders Crown (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Final), Kindergarten Final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the International Stallion Stake at The Red Mile, trotting to his two-year-old World Record of 2,1:51.3.</a:t>
            </a:r>
            <a:endPara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AF17E-6F28-D95D-F3C3-4FE5E16F3258}"/>
              </a:ext>
            </a:extLst>
          </p:cNvPr>
          <p:cNvSpPr txBox="1"/>
          <p:nvPr/>
        </p:nvSpPr>
        <p:spPr>
          <a:xfrm>
            <a:off x="2179782" y="6087042"/>
            <a:ext cx="662762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STANDING AT SOUTHWIND FARM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www.southwindfarms.net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2025 Book Full and Closed</a:t>
            </a:r>
          </a:p>
        </p:txBody>
      </p:sp>
    </p:spTree>
    <p:extLst>
      <p:ext uri="{BB962C8B-B14F-4D97-AF65-F5344CB8AC3E}">
        <p14:creationId xmlns:p14="http://schemas.microsoft.com/office/powerpoint/2010/main" val="382172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119A-4CD8-1314-72E4-78C7F3EC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97" y="64655"/>
            <a:ext cx="8596668" cy="12376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Legendary Hanover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2021, P, 3, 1:46.2 M  $1,088,681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Huntsville – Lillian Hanover – Well Said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66C62C-A10F-0221-DC5D-3274641527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60" y="1422400"/>
            <a:ext cx="738909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B50C2-1846-2C34-A4CF-E7D203078CD3}"/>
              </a:ext>
            </a:extLst>
          </p:cNvPr>
          <p:cNvSpPr txBox="1"/>
          <p:nvPr/>
        </p:nvSpPr>
        <p:spPr>
          <a:xfrm>
            <a:off x="2017722" y="5740400"/>
            <a:ext cx="6100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STANDING AT SOUTHWIND FARM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www.southwindfarms.net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2025 Fee $7,500</a:t>
            </a:r>
          </a:p>
        </p:txBody>
      </p:sp>
    </p:spTree>
    <p:extLst>
      <p:ext uri="{BB962C8B-B14F-4D97-AF65-F5344CB8AC3E}">
        <p14:creationId xmlns:p14="http://schemas.microsoft.com/office/powerpoint/2010/main" val="343637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67A1-61A3-617B-CB6D-6CE87430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9629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Doctor Butch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2010, P, 5, 1:48.1 M  $1,671,973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Major – Classical Yankee – Jenna’s Beach Boy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A672C-FAFA-EED8-2D0F-5634ECCBA8EB}"/>
              </a:ext>
            </a:extLst>
          </p:cNvPr>
          <p:cNvSpPr txBox="1"/>
          <p:nvPr/>
        </p:nvSpPr>
        <p:spPr>
          <a:xfrm>
            <a:off x="1925359" y="5934670"/>
            <a:ext cx="6100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STANDING AT SUNSET RIDGE EQUINE</a:t>
            </a:r>
          </a:p>
          <a:p>
            <a:pPr algn="ctr"/>
            <a:r>
              <a:rPr lang="en-US" dirty="0"/>
              <a:t>Cream Ridge, New Jersey</a:t>
            </a:r>
          </a:p>
          <a:p>
            <a:pPr algn="ctr"/>
            <a:r>
              <a:rPr lang="en-US" dirty="0"/>
              <a:t>2025 Fee  $3,500</a:t>
            </a:r>
          </a:p>
        </p:txBody>
      </p:sp>
      <p:pic>
        <p:nvPicPr>
          <p:cNvPr id="8" name="Content Placeholder 7" descr="A horse standing in a parking lot&#10;&#10;AI-generated content may be incorrect.">
            <a:extLst>
              <a:ext uri="{FF2B5EF4-FFF2-40B4-BE49-F238E27FC236}">
                <a16:creationId xmlns:a16="http://schemas.microsoft.com/office/drawing/2014/main" id="{E429872B-578C-BF20-99CB-5972DFD41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22" y="1966625"/>
            <a:ext cx="4950691" cy="3881437"/>
          </a:xfrm>
        </p:spPr>
      </p:pic>
    </p:spTree>
    <p:extLst>
      <p:ext uri="{BB962C8B-B14F-4D97-AF65-F5344CB8AC3E}">
        <p14:creationId xmlns:p14="http://schemas.microsoft.com/office/powerpoint/2010/main" val="11079044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1302</TotalTime>
  <Words>626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Poppins</vt:lpstr>
      <vt:lpstr>Tahoma</vt:lpstr>
      <vt:lpstr>Trebuchet MS</vt:lpstr>
      <vt:lpstr>Wingdings 3</vt:lpstr>
      <vt:lpstr>Facet</vt:lpstr>
      <vt:lpstr>New Jersey Sire Stakes</vt:lpstr>
      <vt:lpstr>Perfect Sting Pacer 3, 1:48.1M ($1,808,147) Always B Miki-Shebestingin-Bettor’s Delight Two Time Breeders Crown Champion 2020 ( 2 year old) 2021 ( 3 year old). Leading Purse Money Earner in 2021 with earnings of $1,273,847.  He was named the Dan Patch 2 year old pacer of the year in 2020  </vt:lpstr>
      <vt:lpstr>Ecurie D DK ($1,514,969) Infi6, 1:49.1 M  Infinitif - To Soon - Muscles Yankee In May of 2022, in his first start of the year, he won the Cutler Memorial at the Meadowlands in 1:49.1 – a world record and the fastest mile ever trotted in May in harness racing history.    </vt:lpstr>
      <vt:lpstr>Bettors Wish P, 4, 1:47.3M  ($2,601,233) Bettor’s Delight - Lifetime Star - Western Ideal </vt:lpstr>
      <vt:lpstr>Muscle Hill 2, 1:53.3, 3, 1:50.1-'09 ($3,266,835) Muscles Yankee – Yankee Blondie – American Winner The #1 trotting sire, he led in all-age money-earnings again in 2020, with the winners of over $9.6-million. He has been the leading sire for the fifth year in a row, from 2016 to 2020. </vt:lpstr>
      <vt:lpstr>Tactical Landing 3, 1:50.2 M ($812,300) Bay 2015 • Muscle Hill - Southwind Serena – Varenne In 2018 at three, winner of his elimination and $500,000 Final of the Breeders Crown, the $350,000 TVG Trot Final, Bluegrass Stakes, an elimination of the Hambletonian, an elimination of the Kentucky Futurity, and a leg of the Kentucky Sires Stakes. </vt:lpstr>
      <vt:lpstr>Walner 3, 1:50.2 M ($567,652)Bay 2014 •  Chapter Seven – Random Destiny - Ken Warkentin</vt:lpstr>
      <vt:lpstr>Legendary Hanover 2021, P, 3, 1:46.2 M  $1,088,681 Huntsville – Lillian Hanover – Well Said</vt:lpstr>
      <vt:lpstr>Doctor Butch 2010, P, 5, 1:48.1 M  $1,671,973 Art Major – Classical Yankee – Jenna’s Beach Boy </vt:lpstr>
      <vt:lpstr>In The Arsenal 2012, P, 3, 1:49.1M $1,035,898 American Ideal – Ladyotra – On The Road Again  </vt:lpstr>
      <vt:lpstr>Shepherd One 2008,P,5, Q1:58.4 F, $6,276 Art Major – Cajun Silklace - Laag</vt:lpstr>
      <vt:lpstr>Mysterious Moment 2006 , P, 10, 1:51.0 M $471,887 Totally Western – Lover’s Talk – Life Sign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Sire Stakes</dc:title>
  <dc:creator>Lynn Mathews</dc:creator>
  <cp:lastModifiedBy>Mathews, Lynn [AG]</cp:lastModifiedBy>
  <cp:revision>32</cp:revision>
  <cp:lastPrinted>2023-03-06T16:35:21Z</cp:lastPrinted>
  <dcterms:created xsi:type="dcterms:W3CDTF">2023-01-27T17:01:30Z</dcterms:created>
  <dcterms:modified xsi:type="dcterms:W3CDTF">2025-03-18T19:36:57Z</dcterms:modified>
</cp:coreProperties>
</file>